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5" d="100"/>
          <a:sy n="75" d="100"/>
        </p:scale>
        <p:origin x="1013"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kasula111/Final-Capstone-Data-scienc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kasula111/Final-Capstone-Data-scienc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kasula111/Final-Capstone-Data-scienc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kasula111/Final-Capstone-Data-scienc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kasula111/Final-Capstone-Data-science-project.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asula111/Final-Capstone-Data-scienc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sula111/Final-Capstone-Data-scienc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Siva Krishna</a:t>
            </a:r>
          </a:p>
          <a:p>
            <a:r>
              <a:rPr lang="en-US" dirty="0">
                <a:solidFill>
                  <a:schemeClr val="bg2"/>
                </a:solidFill>
                <a:latin typeface="Abadi" panose="020B0604020104020204" pitchFamily="34" charset="0"/>
                <a:ea typeface="SF Pro" pitchFamily="2" charset="0"/>
                <a:cs typeface="SF Pro" pitchFamily="2" charset="0"/>
              </a:rPr>
              <a:t>23-06-2024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63749" cy="4351338"/>
          </a:xfrm>
          <a:prstGeom prst="rect">
            <a:avLst/>
          </a:prstGeom>
        </p:spPr>
        <p:txBody>
          <a:bodyPr/>
          <a:lstStyle/>
          <a:p>
            <a:r>
              <a:rPr lang="en-US" sz="2200" dirty="0">
                <a:solidFill>
                  <a:schemeClr val="accent3">
                    <a:lumMod val="25000"/>
                  </a:schemeClr>
                </a:solidFill>
                <a:latin typeface="Abadi" panose="020B0604020104020204" pitchFamily="34" charset="0"/>
              </a:rPr>
              <a:t>Created a training label with landing outcomes where successful = 1 &amp; failure = 0.</a:t>
            </a:r>
          </a:p>
          <a:p>
            <a:r>
              <a:rPr lang="en-US" sz="2200" dirty="0">
                <a:solidFill>
                  <a:schemeClr val="accent3">
                    <a:lumMod val="25000"/>
                  </a:schemeClr>
                </a:solidFill>
                <a:latin typeface="Abadi" panose="020B0604020104020204" pitchFamily="34" charset="0"/>
              </a:rPr>
              <a:t>Outcome column has two components: ‘Mission Outcome’ ‘Landing Location’</a:t>
            </a:r>
          </a:p>
          <a:p>
            <a:r>
              <a:rPr lang="en-US" sz="2200" dirty="0">
                <a:solidFill>
                  <a:schemeClr val="accent3">
                    <a:lumMod val="25000"/>
                  </a:schemeClr>
                </a:solidFill>
                <a:latin typeface="Abadi" panose="020B0604020104020204" pitchFamily="34" charset="0"/>
              </a:rPr>
              <a:t>New training label column ‘class’ with a value of 1 if ‘Mission Outcome’ is True and 0 otherwise.  </a:t>
            </a:r>
          </a:p>
          <a:p>
            <a:r>
              <a:rPr lang="en-US" sz="2200" dirty="0">
                <a:solidFill>
                  <a:schemeClr val="accent3">
                    <a:lumMod val="25000"/>
                  </a:schemeClr>
                </a:solidFill>
                <a:latin typeface="Abadi" panose="020B0604020104020204" pitchFamily="34" charset="0"/>
              </a:rPr>
              <a:t>Value Mapping: True ASDS, True RTLS, &amp; True Ocean – set to -&gt; 1</a:t>
            </a:r>
          </a:p>
          <a:p>
            <a:r>
              <a:rPr lang="en-US" sz="2200" dirty="0">
                <a:solidFill>
                  <a:schemeClr val="accent3">
                    <a:lumMod val="25000"/>
                  </a:schemeClr>
                </a:solidFill>
                <a:latin typeface="Abadi" panose="020B0604020104020204" pitchFamily="34" charset="0"/>
              </a:rPr>
              <a:t>None </a:t>
            </a:r>
            <a:r>
              <a:rPr lang="en-US" sz="2200" dirty="0" err="1">
                <a:solidFill>
                  <a:schemeClr val="accent3">
                    <a:lumMod val="25000"/>
                  </a:schemeClr>
                </a:solidFill>
                <a:latin typeface="Abadi" panose="020B0604020104020204" pitchFamily="34" charset="0"/>
              </a:rPr>
              <a:t>None</a:t>
            </a:r>
            <a:r>
              <a:rPr lang="en-US" sz="2200" dirty="0">
                <a:solidFill>
                  <a:schemeClr val="accent3">
                    <a:lumMod val="25000"/>
                  </a:schemeClr>
                </a:solidFill>
                <a:latin typeface="Abadi" panose="020B0604020104020204" pitchFamily="34" charset="0"/>
              </a:rPr>
              <a:t>, False ASDS, None ASDS, False Ocean, False RTLS – set to -&gt; 0</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EDA performed on </a:t>
            </a:r>
            <a:r>
              <a:rPr lang="en-US" sz="2200" dirty="0" err="1">
                <a:solidFill>
                  <a:schemeClr val="accent3">
                    <a:lumMod val="25000"/>
                  </a:schemeClr>
                </a:solidFill>
                <a:latin typeface="Abadi"/>
              </a:rPr>
              <a:t>Filght</a:t>
            </a:r>
            <a:r>
              <a:rPr lang="en-US" sz="2200" dirty="0">
                <a:solidFill>
                  <a:schemeClr val="accent3">
                    <a:lumMod val="25000"/>
                  </a:schemeClr>
                </a:solidFill>
                <a:latin typeface="Abadi"/>
              </a:rPr>
              <a:t> number, Payload Mass, Launch Site, Orbit, Class and Year</a:t>
            </a:r>
          </a:p>
          <a:p>
            <a:pPr>
              <a:lnSpc>
                <a:spcPct val="100000"/>
              </a:lnSpc>
              <a:spcBef>
                <a:spcPts val="1400"/>
              </a:spcBef>
            </a:pPr>
            <a:r>
              <a:rPr lang="en-US" sz="2200" dirty="0">
                <a:solidFill>
                  <a:schemeClr val="accent3">
                    <a:lumMod val="25000"/>
                  </a:schemeClr>
                </a:solidFill>
                <a:latin typeface="Abadi"/>
              </a:rPr>
              <a:t>Plots Used:</a:t>
            </a:r>
          </a:p>
          <a:p>
            <a:pPr marL="0" indent="0">
              <a:lnSpc>
                <a:spcPct val="100000"/>
              </a:lnSpc>
              <a:spcBef>
                <a:spcPts val="1400"/>
              </a:spcBef>
              <a:buNone/>
            </a:pPr>
            <a:r>
              <a:rPr lang="en-US" sz="2200" dirty="0">
                <a:solidFill>
                  <a:schemeClr val="accent3">
                    <a:lumMod val="25000"/>
                  </a:schemeClr>
                </a:solidFill>
                <a:latin typeface="Abadi"/>
              </a:rPr>
              <a:t>         Flight Number vs. Payload Mass, Flight Number vs. Launch Site, Payload Mass vs. Launch Site,  Orbit vs. Success Rate, Flight Number vs. Orbit, Payload vs Orbit, and Success Yearly Trend.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data set into IBM DB2 Database.</a:t>
            </a:r>
          </a:p>
          <a:p>
            <a:pPr>
              <a:lnSpc>
                <a:spcPct val="100000"/>
              </a:lnSpc>
              <a:spcBef>
                <a:spcPts val="1400"/>
              </a:spcBef>
            </a:pPr>
            <a:r>
              <a:rPr lang="en-US" sz="2200" dirty="0">
                <a:solidFill>
                  <a:schemeClr val="accent3">
                    <a:lumMod val="25000"/>
                  </a:schemeClr>
                </a:solidFill>
                <a:latin typeface="Abadi"/>
              </a:rPr>
              <a:t>Queried using SQL Python integration.</a:t>
            </a:r>
          </a:p>
          <a:p>
            <a:pPr>
              <a:lnSpc>
                <a:spcPct val="100000"/>
              </a:lnSpc>
              <a:spcBef>
                <a:spcPts val="1400"/>
              </a:spcBef>
            </a:pPr>
            <a:r>
              <a:rPr lang="en-US" sz="2200" dirty="0">
                <a:solidFill>
                  <a:schemeClr val="accent3">
                    <a:lumMod val="25000"/>
                  </a:schemeClr>
                </a:solidFill>
                <a:latin typeface="Abadi"/>
              </a:rPr>
              <a:t>Queried information about launch site names, mission outcomes, various pay load sizes of  customers and booster versions, and landing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mark launch sites, successful and unsuccessful landings and key locations of launching</a:t>
            </a:r>
          </a:p>
          <a:p>
            <a:pPr>
              <a:lnSpc>
                <a:spcPct val="100000"/>
              </a:lnSpc>
              <a:spcBef>
                <a:spcPts val="1400"/>
              </a:spcBef>
            </a:pPr>
            <a:r>
              <a:rPr lang="en-US" sz="2200" dirty="0">
                <a:solidFill>
                  <a:schemeClr val="accent3">
                    <a:lumMod val="25000"/>
                  </a:schemeClr>
                </a:solidFill>
                <a:latin typeface="Abadi" panose="020B0604020104020204" pitchFamily="34" charset="0"/>
              </a:rPr>
              <a:t>This provides visualize info on launch sites and where they are located.</a:t>
            </a:r>
          </a:p>
          <a:p>
            <a:pPr>
              <a:lnSpc>
                <a:spcPct val="100000"/>
              </a:lnSpc>
              <a:spcBef>
                <a:spcPts val="1400"/>
              </a:spcBef>
            </a:pPr>
            <a:r>
              <a:rPr lang="en-US" sz="2200" dirty="0">
                <a:solidFill>
                  <a:schemeClr val="accent3">
                    <a:lumMod val="25000"/>
                  </a:schemeClr>
                </a:solidFill>
                <a:latin typeface="Abadi" panose="020B0604020104020204" pitchFamily="34" charset="0"/>
              </a:rPr>
              <a:t>Also visualizes successful landings relative to location.</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399"/>
            <a:ext cx="3932238" cy="3968173"/>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Graph suggests an increase in success rate over time</a:t>
            </a:r>
          </a:p>
          <a:p>
            <a:pPr>
              <a:lnSpc>
                <a:spcPct val="100000"/>
              </a:lnSpc>
              <a:spcBef>
                <a:spcPts val="1400"/>
              </a:spcBef>
            </a:pPr>
            <a:r>
              <a:rPr lang="en-US" sz="2200" dirty="0">
                <a:solidFill>
                  <a:schemeClr val="accent3">
                    <a:lumMod val="25000"/>
                  </a:schemeClr>
                </a:solidFill>
                <a:latin typeface="Abadi" panose="020B0604020104020204" pitchFamily="34" charset="0"/>
              </a:rPr>
              <a:t>CCAFS appears to be the main launch site as it has the most volume</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https://github.com/kasula111/Final-Capstone-Data-science-project.git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C2E128A-9E95-7B3C-C2C4-3D10F63472BC}"/>
              </a:ext>
            </a:extLst>
          </p:cNvPr>
          <p:cNvPicPr>
            <a:picLocks noChangeAspect="1"/>
          </p:cNvPicPr>
          <p:nvPr/>
        </p:nvPicPr>
        <p:blipFill>
          <a:blip r:embed="rId4"/>
          <a:stretch>
            <a:fillRect/>
          </a:stretch>
        </p:blipFill>
        <p:spPr>
          <a:xfrm>
            <a:off x="4907280" y="1391920"/>
            <a:ext cx="7018020" cy="532796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a:t>
            </a:r>
          </a:p>
          <a:p>
            <a:pPr>
              <a:lnSpc>
                <a:spcPct val="100000"/>
              </a:lnSpc>
              <a:spcBef>
                <a:spcPts val="1400"/>
              </a:spcBef>
            </a:pPr>
            <a:r>
              <a:rPr lang="en-US" sz="2200" dirty="0">
                <a:solidFill>
                  <a:schemeClr val="accent3">
                    <a:lumMod val="25000"/>
                  </a:schemeClr>
                </a:solidFill>
                <a:latin typeface="Abadi" panose="020B0604020104020204" pitchFamily="34" charset="0"/>
              </a:rPr>
              <a:t>Different launch sites also seem to use different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https://github.com/kasula111/Final-Capstone-Data-science-project.git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6E4BD67A-0D4F-AFA8-D7D6-EE8958C8769E}"/>
              </a:ext>
            </a:extLst>
          </p:cNvPr>
          <p:cNvPicPr>
            <a:picLocks noChangeAspect="1"/>
          </p:cNvPicPr>
          <p:nvPr/>
        </p:nvPicPr>
        <p:blipFill>
          <a:blip r:embed="rId4"/>
          <a:stretch>
            <a:fillRect/>
          </a:stretch>
        </p:blipFill>
        <p:spPr>
          <a:xfrm>
            <a:off x="4572000" y="1300480"/>
            <a:ext cx="7397200" cy="544576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5279"/>
            <a:ext cx="3932238" cy="4821931"/>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Scale with  0 as 0%, 0.6 as 60%, 1 as 100%</a:t>
            </a:r>
          </a:p>
          <a:p>
            <a:pPr>
              <a:lnSpc>
                <a:spcPct val="100000"/>
              </a:lnSpc>
              <a:spcBef>
                <a:spcPts val="1400"/>
              </a:spcBef>
            </a:pPr>
            <a:r>
              <a:rPr lang="en-US" sz="2200" dirty="0">
                <a:solidFill>
                  <a:schemeClr val="accent3">
                    <a:lumMod val="25000"/>
                  </a:schemeClr>
                </a:solidFill>
                <a:latin typeface="Abadi" panose="020B0604020104020204" pitchFamily="34" charset="0"/>
              </a:rPr>
              <a:t>ES-L1 (1), GEO (1), HEO (1) have 100% success rate SSO (5)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22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(27) has the around 50% success rate but largest sample</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https://github.com/kasula111/Final-Capstone-Data-science-project.git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9C4CC3C-C5A7-B834-573A-C281C53D05F6}"/>
              </a:ext>
            </a:extLst>
          </p:cNvPr>
          <p:cNvPicPr>
            <a:picLocks noChangeAspect="1"/>
          </p:cNvPicPr>
          <p:nvPr/>
        </p:nvPicPr>
        <p:blipFill>
          <a:blip r:embed="rId4"/>
          <a:stretch>
            <a:fillRect/>
          </a:stretch>
        </p:blipFill>
        <p:spPr>
          <a:xfrm>
            <a:off x="4702249" y="1351280"/>
            <a:ext cx="7067550" cy="54179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4960"/>
            <a:ext cx="3932238" cy="4734390"/>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a:t>
            </a:r>
          </a:p>
          <a:p>
            <a:pPr>
              <a:lnSpc>
                <a:spcPct val="100000"/>
              </a:lnSpc>
              <a:spcBef>
                <a:spcPts val="1400"/>
              </a:spcBef>
            </a:pPr>
            <a:r>
              <a:rPr lang="en-US" sz="2200" dirty="0">
                <a:solidFill>
                  <a:schemeClr val="accent3">
                    <a:lumMod val="25000"/>
                  </a:schemeClr>
                </a:solidFill>
                <a:latin typeface="Abadi" panose="020B0604020104020204" pitchFamily="34" charset="0"/>
              </a:rPr>
              <a:t>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a:t>
            </a:r>
          </a:p>
          <a:p>
            <a:pPr>
              <a:lnSpc>
                <a:spcPct val="100000"/>
              </a:lnSpc>
              <a:spcBef>
                <a:spcPts val="1400"/>
              </a:spcBef>
            </a:pPr>
            <a:r>
              <a:rPr lang="en-US" sz="2200" dirty="0">
                <a:solidFill>
                  <a:schemeClr val="accent3">
                    <a:lumMod val="25000"/>
                  </a:schemeClr>
                </a:solidFill>
                <a:latin typeface="Abadi" panose="020B0604020104020204" pitchFamily="34" charset="0"/>
              </a:rPr>
              <a:t> SpaceX appears to perform better in lower orbits or Sun-synchronous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8E2C8E8-F091-98BB-27C6-76645422B713}"/>
              </a:ext>
            </a:extLst>
          </p:cNvPr>
          <p:cNvPicPr>
            <a:picLocks noChangeAspect="1"/>
          </p:cNvPicPr>
          <p:nvPr/>
        </p:nvPicPr>
        <p:blipFill>
          <a:blip r:embed="rId3"/>
          <a:stretch>
            <a:fillRect/>
          </a:stretch>
        </p:blipFill>
        <p:spPr>
          <a:xfrm>
            <a:off x="4612640" y="1351280"/>
            <a:ext cx="7386320" cy="550672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orbit LEO only has payload mass values in the higher end of the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F0A213E3-E639-5B82-43CE-6F1E7A770990}"/>
              </a:ext>
            </a:extLst>
          </p:cNvPr>
          <p:cNvPicPr>
            <a:picLocks noChangeAspect="1"/>
          </p:cNvPicPr>
          <p:nvPr/>
        </p:nvPicPr>
        <p:blipFill>
          <a:blip r:embed="rId3"/>
          <a:stretch>
            <a:fillRect/>
          </a:stretch>
        </p:blipFill>
        <p:spPr>
          <a:xfrm>
            <a:off x="4490720" y="1361440"/>
            <a:ext cx="7406640" cy="54965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982D5E0-9175-D2CB-31C0-FE125E978714}"/>
              </a:ext>
            </a:extLst>
          </p:cNvPr>
          <p:cNvPicPr>
            <a:picLocks noChangeAspect="1"/>
          </p:cNvPicPr>
          <p:nvPr/>
        </p:nvPicPr>
        <p:blipFill>
          <a:blip r:embed="rId3"/>
          <a:stretch>
            <a:fillRect/>
          </a:stretch>
        </p:blipFill>
        <p:spPr>
          <a:xfrm>
            <a:off x="4826000" y="1371600"/>
            <a:ext cx="7241857" cy="530727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CCAFS LC-40, CCAFS SLC-40 are belongs to same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So there are 3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84C1B01-C65B-6180-81A9-CE0782266711}"/>
              </a:ext>
            </a:extLst>
          </p:cNvPr>
          <p:cNvPicPr>
            <a:picLocks noChangeAspect="1"/>
          </p:cNvPicPr>
          <p:nvPr/>
        </p:nvPicPr>
        <p:blipFill>
          <a:blip r:embed="rId3"/>
          <a:stretch>
            <a:fillRect/>
          </a:stretch>
        </p:blipFill>
        <p:spPr>
          <a:xfrm>
            <a:off x="938212" y="3291840"/>
            <a:ext cx="3438525" cy="288480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14030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4709586-0C0E-E7A7-CE61-872D5E4D4324}"/>
              </a:ext>
            </a:extLst>
          </p:cNvPr>
          <p:cNvPicPr>
            <a:picLocks noChangeAspect="1"/>
          </p:cNvPicPr>
          <p:nvPr/>
        </p:nvPicPr>
        <p:blipFill>
          <a:blip r:embed="rId3"/>
          <a:stretch>
            <a:fillRect/>
          </a:stretch>
        </p:blipFill>
        <p:spPr>
          <a:xfrm>
            <a:off x="325120" y="2692399"/>
            <a:ext cx="11450320" cy="36269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717A9B8-8B5E-87E2-51F7-85D24CA3C9ED}"/>
              </a:ext>
            </a:extLst>
          </p:cNvPr>
          <p:cNvPicPr>
            <a:picLocks noChangeAspect="1"/>
          </p:cNvPicPr>
          <p:nvPr/>
        </p:nvPicPr>
        <p:blipFill>
          <a:blip r:embed="rId3"/>
          <a:stretch>
            <a:fillRect/>
          </a:stretch>
        </p:blipFill>
        <p:spPr>
          <a:xfrm>
            <a:off x="2761491" y="2758787"/>
            <a:ext cx="5762625" cy="23622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FD47704-042C-B477-AF72-121DD73FA355}"/>
              </a:ext>
            </a:extLst>
          </p:cNvPr>
          <p:cNvPicPr>
            <a:picLocks noChangeAspect="1"/>
          </p:cNvPicPr>
          <p:nvPr/>
        </p:nvPicPr>
        <p:blipFill>
          <a:blip r:embed="rId3"/>
          <a:stretch>
            <a:fillRect/>
          </a:stretch>
        </p:blipFill>
        <p:spPr>
          <a:xfrm>
            <a:off x="3514725" y="2815937"/>
            <a:ext cx="5162550" cy="23241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6FABB14-5443-74D8-78E8-4E9AAD432B62}"/>
              </a:ext>
            </a:extLst>
          </p:cNvPr>
          <p:cNvPicPr>
            <a:picLocks noChangeAspect="1"/>
          </p:cNvPicPr>
          <p:nvPr/>
        </p:nvPicPr>
        <p:blipFill>
          <a:blip r:embed="rId3"/>
          <a:stretch>
            <a:fillRect/>
          </a:stretch>
        </p:blipFill>
        <p:spPr>
          <a:xfrm>
            <a:off x="3272155" y="2753519"/>
            <a:ext cx="4895850" cy="24955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95D6533-FDFB-1126-78AA-B64BFF556E8D}"/>
              </a:ext>
            </a:extLst>
          </p:cNvPr>
          <p:cNvPicPr>
            <a:picLocks noChangeAspect="1"/>
          </p:cNvPicPr>
          <p:nvPr/>
        </p:nvPicPr>
        <p:blipFill>
          <a:blip r:embed="rId3"/>
          <a:stretch>
            <a:fillRect/>
          </a:stretch>
        </p:blipFill>
        <p:spPr>
          <a:xfrm>
            <a:off x="3477229" y="2672079"/>
            <a:ext cx="4572000" cy="37551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50720"/>
            <a:ext cx="10499069" cy="38201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data from public SpaceX API and SpaceX wiki page. Extracted Falcon 9 data from the tables and performed actions on </a:t>
            </a:r>
            <a:r>
              <a:rPr lang="en-US" sz="2200" dirty="0" err="1">
                <a:solidFill>
                  <a:schemeClr val="accent3">
                    <a:lumMod val="25000"/>
                  </a:schemeClr>
                </a:solidFill>
                <a:latin typeface="Abadi" panose="020B0604020104020204" pitchFamily="34" charset="0"/>
              </a:rPr>
              <a:t>it.Explored</a:t>
            </a:r>
            <a:r>
              <a:rPr lang="en-US" sz="2200" dirty="0">
                <a:solidFill>
                  <a:schemeClr val="accent3">
                    <a:lumMod val="25000"/>
                  </a:schemeClr>
                </a:solidFill>
                <a:latin typeface="Abadi" panose="020B0604020104020204" pitchFamily="34" charset="0"/>
              </a:rPr>
              <a:t> data using SQL, visualization, folium maps and dashboard. Used one hot encoding on categorical variables to binary. Performed machine learning models on data and </a:t>
            </a:r>
            <a:r>
              <a:rPr lang="en-US" sz="2200" dirty="0" err="1">
                <a:solidFill>
                  <a:schemeClr val="accent3">
                    <a:lumMod val="25000"/>
                  </a:schemeClr>
                </a:solidFill>
                <a:latin typeface="Abadi" panose="020B0604020104020204" pitchFamily="34" charset="0"/>
              </a:rPr>
              <a:t>visulalized</a:t>
            </a:r>
            <a:r>
              <a:rPr lang="en-US" sz="2200" dirty="0">
                <a:solidFill>
                  <a:schemeClr val="accent3">
                    <a:lumMod val="25000"/>
                  </a:schemeClr>
                </a:solidFill>
                <a:latin typeface="Abadi" panose="020B0604020104020204" pitchFamily="34" charset="0"/>
              </a:rPr>
              <a:t> accuracy score for each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four machine learning models to find the predicted successful </a:t>
            </a:r>
            <a:r>
              <a:rPr lang="en-US" sz="2200" dirty="0" err="1">
                <a:solidFill>
                  <a:schemeClr val="accent3">
                    <a:lumMod val="25000"/>
                  </a:schemeClr>
                </a:solidFill>
                <a:latin typeface="Abadi" panose="020B0604020104020204" pitchFamily="34" charset="0"/>
              </a:rPr>
              <a:t>landings.Four</a:t>
            </a:r>
            <a:r>
              <a:rPr lang="en-US" sz="2200" dirty="0">
                <a:solidFill>
                  <a:schemeClr val="accent3">
                    <a:lumMod val="25000"/>
                  </a:schemeClr>
                </a:solidFill>
                <a:latin typeface="Abadi" panose="020B0604020104020204" pitchFamily="34" charset="0"/>
              </a:rPr>
              <a:t> machine learning models were Logistic Regression, Support Vector Machine, Decision Tree and K NN. All the four models produced the same accuracy rate of 83%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C7A2130-D7FF-B9CF-D0E6-AB21927371B1}"/>
              </a:ext>
            </a:extLst>
          </p:cNvPr>
          <p:cNvPicPr>
            <a:picLocks noChangeAspect="1"/>
          </p:cNvPicPr>
          <p:nvPr/>
        </p:nvPicPr>
        <p:blipFill>
          <a:blip r:embed="rId3"/>
          <a:stretch>
            <a:fillRect/>
          </a:stretch>
        </p:blipFill>
        <p:spPr>
          <a:xfrm>
            <a:off x="3638550" y="2566988"/>
            <a:ext cx="4914900" cy="36099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1A48F18-8524-E215-AD3E-A82F05FC6F71}"/>
              </a:ext>
            </a:extLst>
          </p:cNvPr>
          <p:cNvPicPr>
            <a:picLocks noChangeAspect="1"/>
          </p:cNvPicPr>
          <p:nvPr/>
        </p:nvPicPr>
        <p:blipFill>
          <a:blip r:embed="rId3"/>
          <a:stretch>
            <a:fillRect/>
          </a:stretch>
        </p:blipFill>
        <p:spPr>
          <a:xfrm>
            <a:off x="4441902" y="2245360"/>
            <a:ext cx="3330497" cy="43513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03B9242-B29D-D83E-983F-E53C40EAB01F}"/>
              </a:ext>
            </a:extLst>
          </p:cNvPr>
          <p:cNvPicPr>
            <a:picLocks noChangeAspect="1"/>
          </p:cNvPicPr>
          <p:nvPr/>
        </p:nvPicPr>
        <p:blipFill>
          <a:blip r:embed="rId3"/>
          <a:stretch>
            <a:fillRect/>
          </a:stretch>
        </p:blipFill>
        <p:spPr>
          <a:xfrm>
            <a:off x="3422723" y="2559267"/>
            <a:ext cx="5210175" cy="36671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0057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https://github.com/kasula111/Final-Capstone-Data-science-project.git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F2AAE8B-3A40-B3B2-ADCC-434628E2F529}"/>
              </a:ext>
            </a:extLst>
          </p:cNvPr>
          <p:cNvPicPr>
            <a:picLocks noChangeAspect="1"/>
          </p:cNvPicPr>
          <p:nvPr/>
        </p:nvPicPr>
        <p:blipFill>
          <a:blip r:embed="rId4"/>
          <a:stretch>
            <a:fillRect/>
          </a:stretch>
        </p:blipFill>
        <p:spPr>
          <a:xfrm>
            <a:off x="5919152" y="1825625"/>
            <a:ext cx="4600575" cy="37285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CFB6A11E-0F5C-5FE0-D09C-9437D791AC5F}"/>
              </a:ext>
            </a:extLst>
          </p:cNvPr>
          <p:cNvPicPr>
            <a:picLocks noChangeAspect="1"/>
          </p:cNvPicPr>
          <p:nvPr/>
        </p:nvPicPr>
        <p:blipFill>
          <a:blip r:embed="rId3"/>
          <a:stretch>
            <a:fillRect/>
          </a:stretch>
        </p:blipFill>
        <p:spPr>
          <a:xfrm>
            <a:off x="157162" y="1271587"/>
            <a:ext cx="11877675" cy="43148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50EA3216-AAB8-2BF9-0D46-DC81DB837D8F}"/>
              </a:ext>
            </a:extLst>
          </p:cNvPr>
          <p:cNvPicPr>
            <a:picLocks noChangeAspect="1"/>
          </p:cNvPicPr>
          <p:nvPr/>
        </p:nvPicPr>
        <p:blipFill>
          <a:blip r:embed="rId3"/>
          <a:stretch>
            <a:fillRect/>
          </a:stretch>
        </p:blipFill>
        <p:spPr>
          <a:xfrm>
            <a:off x="883920" y="1366837"/>
            <a:ext cx="9631679" cy="440848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7A7886D9-53DD-4C14-881A-CBD17832A4EC}"/>
              </a:ext>
            </a:extLst>
          </p:cNvPr>
          <p:cNvPicPr>
            <a:picLocks noChangeAspect="1"/>
          </p:cNvPicPr>
          <p:nvPr/>
        </p:nvPicPr>
        <p:blipFill>
          <a:blip r:embed="rId3"/>
          <a:stretch>
            <a:fillRect/>
          </a:stretch>
        </p:blipFill>
        <p:spPr>
          <a:xfrm>
            <a:off x="770011" y="1499236"/>
            <a:ext cx="9696450" cy="2057400"/>
          </a:xfrm>
          <a:prstGeom prst="rect">
            <a:avLst/>
          </a:prstGeom>
        </p:spPr>
      </p:pic>
      <p:pic>
        <p:nvPicPr>
          <p:cNvPr id="7" name="Picture 6">
            <a:extLst>
              <a:ext uri="{FF2B5EF4-FFF2-40B4-BE49-F238E27FC236}">
                <a16:creationId xmlns:a16="http://schemas.microsoft.com/office/drawing/2014/main" id="{5142DA98-EC7F-5B73-014F-8DC540E5B424}"/>
              </a:ext>
            </a:extLst>
          </p:cNvPr>
          <p:cNvPicPr>
            <a:picLocks noChangeAspect="1"/>
          </p:cNvPicPr>
          <p:nvPr/>
        </p:nvPicPr>
        <p:blipFill>
          <a:blip r:embed="rId4"/>
          <a:stretch>
            <a:fillRect/>
          </a:stretch>
        </p:blipFill>
        <p:spPr>
          <a:xfrm>
            <a:off x="770010" y="3521076"/>
            <a:ext cx="9696449" cy="17811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Launch Success rate&gt;</a:t>
            </a:r>
          </a:p>
        </p:txBody>
      </p:sp>
      <p:pic>
        <p:nvPicPr>
          <p:cNvPr id="4" name="Picture 3">
            <a:extLst>
              <a:ext uri="{FF2B5EF4-FFF2-40B4-BE49-F238E27FC236}">
                <a16:creationId xmlns:a16="http://schemas.microsoft.com/office/drawing/2014/main" id="{FFE5F7AA-FC21-4B67-31B3-807A9CBE3861}"/>
              </a:ext>
            </a:extLst>
          </p:cNvPr>
          <p:cNvPicPr>
            <a:picLocks noChangeAspect="1"/>
          </p:cNvPicPr>
          <p:nvPr/>
        </p:nvPicPr>
        <p:blipFill>
          <a:blip r:embed="rId3"/>
          <a:stretch>
            <a:fillRect/>
          </a:stretch>
        </p:blipFill>
        <p:spPr>
          <a:xfrm>
            <a:off x="599440" y="1209040"/>
            <a:ext cx="11165840" cy="47762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153920"/>
            <a:ext cx="10499275" cy="3007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a:t>
            </a:r>
            <a:r>
              <a:rPr lang="en-US" sz="4000" dirty="0">
                <a:solidFill>
                  <a:schemeClr val="accent3">
                    <a:lumMod val="25000"/>
                  </a:schemeClr>
                </a:solidFill>
                <a:latin typeface="Abadi"/>
              </a:rPr>
              <a:t>pie chart for the launch site with highest launch success ratio </a:t>
            </a:r>
            <a:r>
              <a:rPr lang="en-US" dirty="0">
                <a:solidFill>
                  <a:srgbClr val="0B49CB"/>
                </a:solidFill>
                <a:latin typeface="Abadi"/>
              </a:rPr>
              <a:t>&gt;</a:t>
            </a:r>
          </a:p>
        </p:txBody>
      </p:sp>
      <p:pic>
        <p:nvPicPr>
          <p:cNvPr id="4" name="Picture 3">
            <a:extLst>
              <a:ext uri="{FF2B5EF4-FFF2-40B4-BE49-F238E27FC236}">
                <a16:creationId xmlns:a16="http://schemas.microsoft.com/office/drawing/2014/main" id="{66E606F2-29AB-F920-F3A0-08621561BD1E}"/>
              </a:ext>
            </a:extLst>
          </p:cNvPr>
          <p:cNvPicPr>
            <a:picLocks noChangeAspect="1"/>
          </p:cNvPicPr>
          <p:nvPr/>
        </p:nvPicPr>
        <p:blipFill>
          <a:blip r:embed="rId3"/>
          <a:stretch>
            <a:fillRect/>
          </a:stretch>
        </p:blipFill>
        <p:spPr>
          <a:xfrm>
            <a:off x="847268" y="1696721"/>
            <a:ext cx="5746572" cy="3434080"/>
          </a:xfrm>
          <a:prstGeom prst="rect">
            <a:avLst/>
          </a:prstGeom>
        </p:spPr>
      </p:pic>
      <p:pic>
        <p:nvPicPr>
          <p:cNvPr id="7" name="Picture 6">
            <a:extLst>
              <a:ext uri="{FF2B5EF4-FFF2-40B4-BE49-F238E27FC236}">
                <a16:creationId xmlns:a16="http://schemas.microsoft.com/office/drawing/2014/main" id="{236C244F-47EC-63B8-2CB9-3A651FC8CE3C}"/>
              </a:ext>
            </a:extLst>
          </p:cNvPr>
          <p:cNvPicPr>
            <a:picLocks noChangeAspect="1"/>
          </p:cNvPicPr>
          <p:nvPr/>
        </p:nvPicPr>
        <p:blipFill>
          <a:blip r:embed="rId4"/>
          <a:stretch>
            <a:fillRect/>
          </a:stretch>
        </p:blipFill>
        <p:spPr>
          <a:xfrm>
            <a:off x="6593840" y="1696721"/>
            <a:ext cx="4470400" cy="343408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Payload Vs Launch Outcome&gt;</a:t>
            </a:r>
          </a:p>
        </p:txBody>
      </p:sp>
      <p:pic>
        <p:nvPicPr>
          <p:cNvPr id="4" name="Picture 3">
            <a:extLst>
              <a:ext uri="{FF2B5EF4-FFF2-40B4-BE49-F238E27FC236}">
                <a16:creationId xmlns:a16="http://schemas.microsoft.com/office/drawing/2014/main" id="{E4640AA4-E700-3DBA-0DA4-21B77AB67FDF}"/>
              </a:ext>
            </a:extLst>
          </p:cNvPr>
          <p:cNvPicPr>
            <a:picLocks noChangeAspect="1"/>
          </p:cNvPicPr>
          <p:nvPr/>
        </p:nvPicPr>
        <p:blipFill>
          <a:blip r:embed="rId3"/>
          <a:stretch>
            <a:fillRect/>
          </a:stretch>
        </p:blipFill>
        <p:spPr>
          <a:xfrm>
            <a:off x="182880" y="1752542"/>
            <a:ext cx="11744960" cy="40227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AA0B175-67C0-2562-8767-1ED6E48E67F2}"/>
              </a:ext>
            </a:extLst>
          </p:cNvPr>
          <p:cNvPicPr>
            <a:picLocks noChangeAspect="1"/>
          </p:cNvPicPr>
          <p:nvPr/>
        </p:nvPicPr>
        <p:blipFill>
          <a:blip r:embed="rId3"/>
          <a:stretch>
            <a:fillRect/>
          </a:stretch>
        </p:blipFill>
        <p:spPr>
          <a:xfrm>
            <a:off x="325120" y="1188720"/>
            <a:ext cx="11480800" cy="557176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12240"/>
            <a:ext cx="4401429" cy="472440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the best performing model with an explanation.</a:t>
            </a:r>
          </a:p>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1A4B9DB-EC3B-477B-C23C-5947EA409CCB}"/>
              </a:ext>
            </a:extLst>
          </p:cNvPr>
          <p:cNvPicPr>
            <a:picLocks noChangeAspect="1"/>
          </p:cNvPicPr>
          <p:nvPr/>
        </p:nvPicPr>
        <p:blipFill>
          <a:blip r:embed="rId3"/>
          <a:stretch>
            <a:fillRect/>
          </a:stretch>
        </p:blipFill>
        <p:spPr>
          <a:xfrm>
            <a:off x="5242560" y="1188720"/>
            <a:ext cx="6529387" cy="523849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4960"/>
            <a:ext cx="10324709" cy="464143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Task is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 Hub repository link:</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https://github.com/kasula111/Final-Capstone-Data-science-project.git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Gathered and merged data from SpaceX API  and SpaceX Wiki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Identifying true landings as successful and false landings as 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800" dirty="0">
                <a:solidFill>
                  <a:schemeClr val="accent3">
                    <a:lumMod val="25000"/>
                  </a:schemeClr>
                </a:solidFill>
                <a:latin typeface="Abadi"/>
              </a:rPr>
              <a:t>Used </a:t>
            </a:r>
            <a:r>
              <a:rPr lang="en-US" sz="8800" dirty="0" err="1">
                <a:solidFill>
                  <a:schemeClr val="accent3">
                    <a:lumMod val="25000"/>
                  </a:schemeClr>
                </a:solidFill>
                <a:latin typeface="Abadi"/>
              </a:rPr>
              <a:t>GridSearchCV</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data from SpaceX API requests and web scraping data from a table in SpaceX wiki.</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https://github.com/kasula111/Final-Capstone-Data-science-project.git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56433485-0707-68F5-BE67-C95F2CFA2A9A}"/>
              </a:ext>
            </a:extLst>
          </p:cNvPr>
          <p:cNvPicPr>
            <a:picLocks noChangeAspect="1"/>
          </p:cNvPicPr>
          <p:nvPr/>
        </p:nvPicPr>
        <p:blipFill>
          <a:blip r:embed="rId4"/>
          <a:stretch>
            <a:fillRect/>
          </a:stretch>
        </p:blipFill>
        <p:spPr>
          <a:xfrm>
            <a:off x="5801360" y="1564193"/>
            <a:ext cx="5656612" cy="44481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https://github.com/kasula111/Final-Capstone-Data-science-project.git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7" name="Picture 6">
            <a:extLst>
              <a:ext uri="{FF2B5EF4-FFF2-40B4-BE49-F238E27FC236}">
                <a16:creationId xmlns:a16="http://schemas.microsoft.com/office/drawing/2014/main" id="{1123090A-A409-3C0F-21C3-2E8D84BB05BE}"/>
              </a:ext>
            </a:extLst>
          </p:cNvPr>
          <p:cNvPicPr>
            <a:picLocks noChangeAspect="1"/>
          </p:cNvPicPr>
          <p:nvPr/>
        </p:nvPicPr>
        <p:blipFill>
          <a:blip r:embed="rId4"/>
          <a:stretch>
            <a:fillRect/>
          </a:stretch>
        </p:blipFill>
        <p:spPr>
          <a:xfrm>
            <a:off x="5910262" y="1639887"/>
            <a:ext cx="5547709" cy="43856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308</TotalTime>
  <Words>1969</Words>
  <Application>Microsoft Office PowerPoint</Application>
  <PresentationFormat>Widescreen</PresentationFormat>
  <Paragraphs>246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Admin</cp:lastModifiedBy>
  <cp:revision>227</cp:revision>
  <dcterms:created xsi:type="dcterms:W3CDTF">2021-04-29T18:58:34Z</dcterms:created>
  <dcterms:modified xsi:type="dcterms:W3CDTF">2024-06-23T10:21:34Z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